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81" r:id="rId5"/>
    <p:sldId id="284" r:id="rId6"/>
    <p:sldId id="261" r:id="rId7"/>
    <p:sldId id="273" r:id="rId8"/>
    <p:sldId id="279" r:id="rId9"/>
    <p:sldId id="265" r:id="rId10"/>
    <p:sldId id="293" r:id="rId11"/>
    <p:sldId id="294" r:id="rId12"/>
    <p:sldId id="295" r:id="rId13"/>
    <p:sldId id="266" r:id="rId14"/>
    <p:sldId id="296"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p:scale>
          <a:sx n="70" d="100"/>
          <a:sy n="70" d="100"/>
        </p:scale>
        <p:origin x="738" y="24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23732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6475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4110594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4042679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6757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5/6/2024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6158E69-4162-439D-AFA6-FB7A0706A21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2" b="2302"/>
          <a:stretch>
            <a:fillRect/>
          </a:stretch>
        </p:blipFill>
        <p:spPr>
          <a:xfrm>
            <a:off x="0" y="0"/>
            <a:ext cx="12192000" cy="6858000"/>
          </a:xfrm>
        </p:spPr>
      </p:pic>
      <p:sp>
        <p:nvSpPr>
          <p:cNvPr id="9" name="Title 8">
            <a:extLst>
              <a:ext uri="{FF2B5EF4-FFF2-40B4-BE49-F238E27FC236}">
                <a16:creationId xmlns:a16="http://schemas.microsoft.com/office/drawing/2014/main" id="{DF6F77EC-0B49-4539-8064-BB3094821782}"/>
              </a:ext>
            </a:extLst>
          </p:cNvPr>
          <p:cNvSpPr>
            <a:spLocks noGrp="1"/>
          </p:cNvSpPr>
          <p:nvPr>
            <p:ph type="ctrTitle"/>
          </p:nvPr>
        </p:nvSpPr>
        <p:spPr>
          <a:xfrm>
            <a:off x="1704622" y="-491066"/>
            <a:ext cx="9144000" cy="2286000"/>
          </a:xfrm>
        </p:spPr>
        <p:txBody>
          <a:bodyPr/>
          <a:lstStyle/>
          <a:p>
            <a:r>
              <a:rPr lang="en-US" sz="4000" b="1" u="sng" dirty="0">
                <a:latin typeface="Candara" panose="020E0502030303020204" pitchFamily="34" charset="0"/>
              </a:rPr>
              <a:t>COVID-19 analysis deshboard</a:t>
            </a:r>
            <a:endParaRPr lang="en-IN" sz="4000" b="1" u="sng" dirty="0">
              <a:latin typeface="Candara" panose="020E0502030303020204" pitchFamily="34" charset="0"/>
            </a:endParaRPr>
          </a:p>
        </p:txBody>
      </p:sp>
      <p:sp>
        <p:nvSpPr>
          <p:cNvPr id="10" name="TextBox 9">
            <a:extLst>
              <a:ext uri="{FF2B5EF4-FFF2-40B4-BE49-F238E27FC236}">
                <a16:creationId xmlns:a16="http://schemas.microsoft.com/office/drawing/2014/main" id="{E4C3BE64-C081-439D-A73E-42864B5A82C0}"/>
              </a:ext>
            </a:extLst>
          </p:cNvPr>
          <p:cNvSpPr txBox="1"/>
          <p:nvPr/>
        </p:nvSpPr>
        <p:spPr>
          <a:xfrm>
            <a:off x="9877778" y="6344356"/>
            <a:ext cx="2393244" cy="369332"/>
          </a:xfrm>
          <a:prstGeom prst="rect">
            <a:avLst/>
          </a:prstGeom>
          <a:noFill/>
        </p:spPr>
        <p:txBody>
          <a:bodyPr wrap="square" rtlCol="0">
            <a:spAutoFit/>
          </a:bodyPr>
          <a:lstStyle/>
          <a:p>
            <a:r>
              <a:rPr lang="en-US" u="sng" dirty="0">
                <a:solidFill>
                  <a:schemeClr val="bg1"/>
                </a:solidFill>
              </a:rPr>
              <a:t>By </a:t>
            </a:r>
            <a:r>
              <a:rPr lang="en-US" u="sng" dirty="0">
                <a:solidFill>
                  <a:schemeClr val="bg1"/>
                </a:solidFill>
                <a:latin typeface="Candara" panose="020E0502030303020204" pitchFamily="34" charset="0"/>
              </a:rPr>
              <a:t>Dhanpal</a:t>
            </a:r>
            <a:r>
              <a:rPr lang="en-US" u="sng" dirty="0">
                <a:solidFill>
                  <a:schemeClr val="bg1"/>
                </a:solidFill>
              </a:rPr>
              <a:t> Prajapat</a:t>
            </a:r>
            <a:endParaRPr lang="en-IN" u="sng" dirty="0">
              <a:solidFill>
                <a:schemeClr val="bg1"/>
              </a:solidFill>
            </a:endParaRPr>
          </a:p>
        </p:txBody>
      </p:sp>
      <p:pic>
        <p:nvPicPr>
          <p:cNvPr id="18" name="Picture 17">
            <a:extLst>
              <a:ext uri="{FF2B5EF4-FFF2-40B4-BE49-F238E27FC236}">
                <a16:creationId xmlns:a16="http://schemas.microsoft.com/office/drawing/2014/main" id="{A5BE326B-B3E5-4207-8F46-6133F1402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5620"/>
            <a:ext cx="2269067" cy="1864024"/>
          </a:xfrm>
          <a:prstGeom prst="rect">
            <a:avLst/>
          </a:prstGeom>
        </p:spPr>
      </p:pic>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819573"/>
          </a:xfrm>
          <a:noFill/>
        </p:spPr>
        <p:txBody>
          <a:bodyPr anchor="ctr"/>
          <a:lstStyle/>
          <a:p>
            <a:r>
              <a:rPr lang="en-US" dirty="0"/>
              <a:t>summary</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1298222" y="1365957"/>
            <a:ext cx="9611078" cy="1072444"/>
          </a:xfrm>
          <a:noFill/>
        </p:spPr>
        <p:txBody>
          <a:bodyPr vert="horz" lIns="91440" tIns="45720" rIns="91440" bIns="45720" rtlCol="0" anchor="t">
            <a:normAutofit/>
          </a:bodyPr>
          <a:lstStyle/>
          <a:p>
            <a:pPr lvl="1"/>
            <a:r>
              <a:rPr lang="en-US" dirty="0"/>
              <a:t>In conclusion, our analysis of the COVID-19 situation has yielded valuable insights and actionable information for understanding and managing the pandemic. Through meticulous data preparation, Excel-based reporting, we have achieved the following:</a:t>
            </a:r>
          </a:p>
          <a:p>
            <a:pPr lvl="1"/>
            <a:endParaRPr lang="en-US" dirty="0"/>
          </a:p>
          <a:p>
            <a:pPr lvl="1" indent="0">
              <a:buNone/>
            </a:pPr>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TextBox 7">
            <a:extLst>
              <a:ext uri="{FF2B5EF4-FFF2-40B4-BE49-F238E27FC236}">
                <a16:creationId xmlns:a16="http://schemas.microsoft.com/office/drawing/2014/main" id="{6571CDDF-61B6-4C40-96A8-9AB8C72B3E8F}"/>
              </a:ext>
            </a:extLst>
          </p:cNvPr>
          <p:cNvSpPr txBox="1"/>
          <p:nvPr/>
        </p:nvSpPr>
        <p:spPr>
          <a:xfrm>
            <a:off x="1523999" y="2528710"/>
            <a:ext cx="8602133" cy="163121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accent2">
                    <a:lumMod val="75000"/>
                  </a:schemeClr>
                </a:solidFill>
              </a:rPr>
              <a:t>Total Confirmed / Death Cases and Death Rate</a:t>
            </a:r>
          </a:p>
          <a:p>
            <a:pPr marL="285750" indent="-285750">
              <a:buFont typeface="Wingdings" panose="05000000000000000000" pitchFamily="2" charset="2"/>
              <a:buChar char="Ø"/>
            </a:pPr>
            <a:r>
              <a:rPr lang="en-US" sz="2000" dirty="0">
                <a:solidFill>
                  <a:schemeClr val="accent2">
                    <a:lumMod val="75000"/>
                  </a:schemeClr>
                </a:solidFill>
              </a:rPr>
              <a:t>Top 5 countries with highest prevalence of covid-19</a:t>
            </a:r>
          </a:p>
          <a:p>
            <a:pPr marL="285750" indent="-285750">
              <a:buFont typeface="Wingdings" panose="05000000000000000000" pitchFamily="2" charset="2"/>
              <a:buChar char="Ø"/>
            </a:pPr>
            <a:r>
              <a:rPr lang="en-US" sz="2000" dirty="0">
                <a:solidFill>
                  <a:schemeClr val="accent2">
                    <a:lumMod val="75000"/>
                  </a:schemeClr>
                </a:solidFill>
              </a:rPr>
              <a:t>Top 5 countries with lowest prevalence of covid-19</a:t>
            </a:r>
          </a:p>
          <a:p>
            <a:pPr marL="285750" indent="-285750">
              <a:buFont typeface="Wingdings" panose="05000000000000000000" pitchFamily="2" charset="2"/>
              <a:buChar char="Ø"/>
            </a:pPr>
            <a:r>
              <a:rPr lang="en-US" sz="2000" dirty="0">
                <a:solidFill>
                  <a:schemeClr val="accent2">
                    <a:lumMod val="75000"/>
                  </a:schemeClr>
                </a:solidFill>
              </a:rPr>
              <a:t>Yearly Confirmed Cases</a:t>
            </a:r>
          </a:p>
          <a:p>
            <a:pPr marL="285750" indent="-285750">
              <a:buFont typeface="Wingdings" panose="05000000000000000000" pitchFamily="2" charset="2"/>
              <a:buChar char="Ø"/>
            </a:pPr>
            <a:r>
              <a:rPr lang="en-US" sz="2000" dirty="0">
                <a:solidFill>
                  <a:schemeClr val="accent2">
                    <a:lumMod val="75000"/>
                  </a:schemeClr>
                </a:solidFill>
              </a:rPr>
              <a:t>Monthly Confirmed Cases</a:t>
            </a:r>
            <a:endParaRPr lang="en-IN" sz="2000" dirty="0">
              <a:solidFill>
                <a:schemeClr val="accent2">
                  <a:lumMod val="75000"/>
                </a:schemeClr>
              </a:solidFill>
            </a:endParaRPr>
          </a:p>
        </p:txBody>
      </p:sp>
      <p:sp>
        <p:nvSpPr>
          <p:cNvPr id="9" name="Content Placeholder 2">
            <a:extLst>
              <a:ext uri="{FF2B5EF4-FFF2-40B4-BE49-F238E27FC236}">
                <a16:creationId xmlns:a16="http://schemas.microsoft.com/office/drawing/2014/main" id="{B13EBF70-2E3B-4B68-B625-5F55B7524CEE}"/>
              </a:ext>
            </a:extLst>
          </p:cNvPr>
          <p:cNvSpPr txBox="1">
            <a:spLocks/>
          </p:cNvSpPr>
          <p:nvPr/>
        </p:nvSpPr>
        <p:spPr>
          <a:xfrm>
            <a:off x="1290461" y="4419599"/>
            <a:ext cx="9611078" cy="1072444"/>
          </a:xfrm>
          <a:prstGeom prst="rect">
            <a:avLst/>
          </a:prstGeom>
          <a:noFill/>
        </p:spPr>
        <p:txBody>
          <a:bodyPr vert="horz" lIns="91440" tIns="45720" rIns="91440" bIns="45720" rtlCol="0" anchor="t">
            <a:norm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Finally, an Interactive Dashboard which is can be utilized for quick insights gathering, which gives 360 views if filters are utilized.</a:t>
            </a:r>
          </a:p>
        </p:txBody>
      </p:sp>
    </p:spTree>
    <p:extLst>
      <p:ext uri="{BB962C8B-B14F-4D97-AF65-F5344CB8AC3E}">
        <p14:creationId xmlns:p14="http://schemas.microsoft.com/office/powerpoint/2010/main" val="64377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0"/>
            <a:ext cx="10515600" cy="824089"/>
          </a:xfrm>
          <a:noFill/>
        </p:spPr>
        <p:txBody>
          <a:bodyPr anchor="ctr"/>
          <a:lstStyle/>
          <a:p>
            <a:r>
              <a:rPr lang="en-US" dirty="0"/>
              <a:t>deshboard</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0" name="Content Placeholder 9">
            <a:extLst>
              <a:ext uri="{FF2B5EF4-FFF2-40B4-BE49-F238E27FC236}">
                <a16:creationId xmlns:a16="http://schemas.microsoft.com/office/drawing/2014/main" id="{79AD6C2A-4008-48C3-B70C-B170EF77003B}"/>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575094" y="594163"/>
            <a:ext cx="11041811" cy="5709800"/>
          </a:xfrm>
        </p:spPr>
      </p:pic>
    </p:spTree>
    <p:extLst>
      <p:ext uri="{BB962C8B-B14F-4D97-AF65-F5344CB8AC3E}">
        <p14:creationId xmlns:p14="http://schemas.microsoft.com/office/powerpoint/2010/main" val="88585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1715911"/>
            <a:ext cx="10515600" cy="824089"/>
          </a:xfrm>
          <a:noFill/>
        </p:spPr>
        <p:txBody>
          <a:bodyPr anchor="ctr"/>
          <a:lstStyle/>
          <a:p>
            <a:r>
              <a:rPr lang="en-US" dirty="0"/>
              <a:t>Thank you!</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Graphic 6" descr="Envelope with solid fill">
            <a:extLst>
              <a:ext uri="{FF2B5EF4-FFF2-40B4-BE49-F238E27FC236}">
                <a16:creationId xmlns:a16="http://schemas.microsoft.com/office/drawing/2014/main" id="{FB3A4898-118A-409C-81B6-414B23DDC8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3647" y="2957886"/>
            <a:ext cx="554037" cy="554037"/>
          </a:xfrm>
          <a:prstGeom prst="rect">
            <a:avLst/>
          </a:prstGeom>
        </p:spPr>
      </p:pic>
      <p:pic>
        <p:nvPicPr>
          <p:cNvPr id="9" name="Graphic 8" descr="Receiver with solid fill">
            <a:extLst>
              <a:ext uri="{FF2B5EF4-FFF2-40B4-BE49-F238E27FC236}">
                <a16:creationId xmlns:a16="http://schemas.microsoft.com/office/drawing/2014/main" id="{13C8302A-D1A9-43FC-A509-7268025DE9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3330" y="3049760"/>
            <a:ext cx="502356" cy="321733"/>
          </a:xfrm>
          <a:prstGeom prst="rect">
            <a:avLst/>
          </a:prstGeom>
        </p:spPr>
      </p:pic>
      <p:pic>
        <p:nvPicPr>
          <p:cNvPr id="12" name="Graphic 11" descr="Employee badge with solid fill">
            <a:extLst>
              <a:ext uri="{FF2B5EF4-FFF2-40B4-BE49-F238E27FC236}">
                <a16:creationId xmlns:a16="http://schemas.microsoft.com/office/drawing/2014/main" id="{1538B3ED-FA10-42F5-8AD0-378A8D5B6D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75717" y="2914294"/>
            <a:ext cx="592667" cy="592667"/>
          </a:xfrm>
          <a:prstGeom prst="rect">
            <a:avLst/>
          </a:prstGeom>
        </p:spPr>
      </p:pic>
      <p:sp>
        <p:nvSpPr>
          <p:cNvPr id="13" name="TextBox 12">
            <a:extLst>
              <a:ext uri="{FF2B5EF4-FFF2-40B4-BE49-F238E27FC236}">
                <a16:creationId xmlns:a16="http://schemas.microsoft.com/office/drawing/2014/main" id="{730275F7-98AC-4DBF-BE47-EF3D5C1462AA}"/>
              </a:ext>
            </a:extLst>
          </p:cNvPr>
          <p:cNvSpPr txBox="1"/>
          <p:nvPr/>
        </p:nvSpPr>
        <p:spPr>
          <a:xfrm>
            <a:off x="2375427" y="3511923"/>
            <a:ext cx="2393245" cy="369332"/>
          </a:xfrm>
          <a:prstGeom prst="rect">
            <a:avLst/>
          </a:prstGeom>
          <a:noFill/>
        </p:spPr>
        <p:txBody>
          <a:bodyPr wrap="square" rtlCol="0">
            <a:spAutoFit/>
          </a:bodyPr>
          <a:lstStyle/>
          <a:p>
            <a:pPr algn="ctr"/>
            <a:r>
              <a:rPr lang="en-US" dirty="0"/>
              <a:t>Dhanpal Prajapat</a:t>
            </a:r>
            <a:endParaRPr lang="en-IN" dirty="0"/>
          </a:p>
        </p:txBody>
      </p:sp>
      <p:sp>
        <p:nvSpPr>
          <p:cNvPr id="14" name="TextBox 13">
            <a:extLst>
              <a:ext uri="{FF2B5EF4-FFF2-40B4-BE49-F238E27FC236}">
                <a16:creationId xmlns:a16="http://schemas.microsoft.com/office/drawing/2014/main" id="{AA0BD8E8-99EC-43AF-B27E-EAB018663502}"/>
              </a:ext>
            </a:extLst>
          </p:cNvPr>
          <p:cNvSpPr txBox="1"/>
          <p:nvPr/>
        </p:nvSpPr>
        <p:spPr>
          <a:xfrm>
            <a:off x="4687709" y="3506961"/>
            <a:ext cx="3101624" cy="369332"/>
          </a:xfrm>
          <a:prstGeom prst="rect">
            <a:avLst/>
          </a:prstGeom>
          <a:noFill/>
        </p:spPr>
        <p:txBody>
          <a:bodyPr wrap="square" rtlCol="0">
            <a:spAutoFit/>
          </a:bodyPr>
          <a:lstStyle/>
          <a:p>
            <a:pPr algn="ctr"/>
            <a:r>
              <a:rPr lang="en-US" dirty="0"/>
              <a:t>dhanpalprajapat7@gmail.com</a:t>
            </a:r>
            <a:endParaRPr lang="en-IN" dirty="0"/>
          </a:p>
        </p:txBody>
      </p:sp>
      <p:sp>
        <p:nvSpPr>
          <p:cNvPr id="15" name="TextBox 14">
            <a:extLst>
              <a:ext uri="{FF2B5EF4-FFF2-40B4-BE49-F238E27FC236}">
                <a16:creationId xmlns:a16="http://schemas.microsoft.com/office/drawing/2014/main" id="{9D268AE5-76F2-4269-9D69-C2ACC39DD208}"/>
              </a:ext>
            </a:extLst>
          </p:cNvPr>
          <p:cNvSpPr txBox="1"/>
          <p:nvPr/>
        </p:nvSpPr>
        <p:spPr>
          <a:xfrm>
            <a:off x="7914397" y="3506961"/>
            <a:ext cx="2393245" cy="369332"/>
          </a:xfrm>
          <a:prstGeom prst="rect">
            <a:avLst/>
          </a:prstGeom>
          <a:noFill/>
        </p:spPr>
        <p:txBody>
          <a:bodyPr wrap="square" rtlCol="0">
            <a:spAutoFit/>
          </a:bodyPr>
          <a:lstStyle/>
          <a:p>
            <a:pPr algn="ctr"/>
            <a:r>
              <a:rPr lang="en-US" dirty="0"/>
              <a:t>9468851739</a:t>
            </a:r>
            <a:endParaRPr lang="en-IN" dirty="0"/>
          </a:p>
        </p:txBody>
      </p:sp>
    </p:spTree>
    <p:extLst>
      <p:ext uri="{BB962C8B-B14F-4D97-AF65-F5344CB8AC3E}">
        <p14:creationId xmlns:p14="http://schemas.microsoft.com/office/powerpoint/2010/main" val="3594249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Table of contents</a:t>
            </a:r>
            <a:br>
              <a:rPr lang="en-US" dirty="0"/>
            </a:br>
            <a:r>
              <a:rPr lang="en-US" sz="1050" dirty="0"/>
              <a:t>[presentation outline]</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Project Recap</a:t>
            </a:r>
          </a:p>
          <a:p>
            <a:r>
              <a:rPr lang="en-IN" dirty="0"/>
              <a:t>Process</a:t>
            </a:r>
            <a:endParaRPr lang="en-US" dirty="0"/>
          </a:p>
          <a:p>
            <a:r>
              <a:rPr lang="en-US" dirty="0"/>
              <a:t>Insights </a:t>
            </a:r>
          </a:p>
          <a:p>
            <a:r>
              <a:rPr lang="en-US" dirty="0"/>
              <a:t>Summary </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Project recap</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5" name="Content Placeholder 4">
            <a:extLst>
              <a:ext uri="{FF2B5EF4-FFF2-40B4-BE49-F238E27FC236}">
                <a16:creationId xmlns:a16="http://schemas.microsoft.com/office/drawing/2014/main" id="{9539A3F6-59BD-41E9-8797-95D99FB43AB1}"/>
              </a:ext>
            </a:extLst>
          </p:cNvPr>
          <p:cNvSpPr>
            <a:spLocks noGrp="1"/>
          </p:cNvSpPr>
          <p:nvPr>
            <p:ph idx="1"/>
          </p:nvPr>
        </p:nvSpPr>
        <p:spPr>
          <a:xfrm>
            <a:off x="5242425" y="1845732"/>
            <a:ext cx="6241650" cy="3742267"/>
          </a:xfrm>
        </p:spPr>
        <p:txBody>
          <a:bodyPr>
            <a:normAutofit/>
          </a:bodyPr>
          <a:lstStyle/>
          <a:p>
            <a:pPr>
              <a:lnSpc>
                <a:spcPct val="150000"/>
              </a:lnSpc>
            </a:pPr>
            <a:r>
              <a:rPr lang="en-US" sz="2000" dirty="0"/>
              <a:t>The problem we are addressing with this project is to analyze and gain insights from the COVID-19 data. The COVID-19 pandemic has had a profound impact on public </a:t>
            </a:r>
            <a:r>
              <a:rPr lang="en-US" sz="1900" dirty="0"/>
              <a:t>health</a:t>
            </a:r>
            <a:r>
              <a:rPr lang="en-US" sz="2000" dirty="0"/>
              <a:t>, and understanding the data is crucial for decision making and resource allocation. Our goal is to provide valuable insights and create a data-driven dashboard to aid in understanding the pandemic ' s progression and its effects on different countries. </a:t>
            </a:r>
            <a:endParaRPr lang="en-IN" sz="2000"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417689"/>
            <a:ext cx="9144000" cy="1049867"/>
          </a:xfrm>
          <a:noFill/>
        </p:spPr>
        <p:txBody>
          <a:bodyPr/>
          <a:lstStyle/>
          <a:p>
            <a:r>
              <a:rPr lang="en-US" dirty="0"/>
              <a:t>process</a:t>
            </a:r>
          </a:p>
        </p:txBody>
      </p:sp>
      <p:sp>
        <p:nvSpPr>
          <p:cNvPr id="3" name="TextBox 2">
            <a:extLst>
              <a:ext uri="{FF2B5EF4-FFF2-40B4-BE49-F238E27FC236}">
                <a16:creationId xmlns:a16="http://schemas.microsoft.com/office/drawing/2014/main" id="{1E9F27EA-3D9F-4829-BF7C-D828F33DEECF}"/>
              </a:ext>
            </a:extLst>
          </p:cNvPr>
          <p:cNvSpPr txBox="1"/>
          <p:nvPr/>
        </p:nvSpPr>
        <p:spPr>
          <a:xfrm>
            <a:off x="1761067" y="1603022"/>
            <a:ext cx="8906933" cy="4135106"/>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dirty="0"/>
              <a:t>Data Understanding &amp; Execution Plan</a:t>
            </a:r>
          </a:p>
          <a:p>
            <a:pPr marL="285750" indent="-285750">
              <a:lnSpc>
                <a:spcPct val="250000"/>
              </a:lnSpc>
              <a:buFont typeface="Wingdings" panose="05000000000000000000" pitchFamily="2" charset="2"/>
              <a:buChar char="Ø"/>
            </a:pPr>
            <a:r>
              <a:rPr lang="en-US" dirty="0"/>
              <a:t> Data Extraction and Processing</a:t>
            </a:r>
          </a:p>
          <a:p>
            <a:pPr marL="285750" indent="-285750">
              <a:lnSpc>
                <a:spcPct val="250000"/>
              </a:lnSpc>
              <a:buFont typeface="Wingdings" panose="05000000000000000000" pitchFamily="2" charset="2"/>
              <a:buChar char="Ø"/>
            </a:pPr>
            <a:r>
              <a:rPr lang="en-US" dirty="0"/>
              <a:t>Creating Necessary Aggregated Tables</a:t>
            </a:r>
          </a:p>
          <a:p>
            <a:pPr marL="285750" indent="-285750">
              <a:lnSpc>
                <a:spcPct val="250000"/>
              </a:lnSpc>
              <a:buFont typeface="Wingdings" panose="05000000000000000000" pitchFamily="2" charset="2"/>
              <a:buChar char="Ø"/>
            </a:pPr>
            <a:r>
              <a:rPr lang="en-US" dirty="0"/>
              <a:t>Analysis &amp; Dashboard Creation</a:t>
            </a:r>
          </a:p>
          <a:p>
            <a:pPr marL="285750" indent="-285750">
              <a:lnSpc>
                <a:spcPct val="250000"/>
              </a:lnSpc>
              <a:buFont typeface="Wingdings" panose="05000000000000000000" pitchFamily="2" charset="2"/>
              <a:buChar char="Ø"/>
            </a:pPr>
            <a:r>
              <a:rPr lang="en-US" dirty="0"/>
              <a:t>Insights Gathering</a:t>
            </a:r>
          </a:p>
          <a:p>
            <a:pPr marL="285750" indent="-285750">
              <a:lnSpc>
                <a:spcPct val="250000"/>
              </a:lnSpc>
              <a:buFont typeface="Wingdings" panose="05000000000000000000" pitchFamily="2" charset="2"/>
              <a:buChar char="Ø"/>
            </a:pPr>
            <a:r>
              <a:rPr lang="en-US" dirty="0"/>
              <a:t>Quality Assurance</a:t>
            </a:r>
            <a:endParaRPr lang="en-IN" dirty="0"/>
          </a:p>
        </p:txBody>
      </p:sp>
    </p:spTree>
    <p:extLst>
      <p:ext uri="{BB962C8B-B14F-4D97-AF65-F5344CB8AC3E}">
        <p14:creationId xmlns:p14="http://schemas.microsoft.com/office/powerpoint/2010/main" val="167993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158044"/>
            <a:ext cx="10515600" cy="1264356"/>
          </a:xfrm>
          <a:noFill/>
        </p:spPr>
        <p:txBody>
          <a:bodyPr anchor="ctr"/>
          <a:lstStyle/>
          <a:p>
            <a:r>
              <a:rPr lang="en-US" dirty="0"/>
              <a:t>insights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8BC29B77-2487-47EE-BE75-DF6E361B6213}"/>
              </a:ext>
            </a:extLst>
          </p:cNvPr>
          <p:cNvSpPr/>
          <p:nvPr/>
        </p:nvSpPr>
        <p:spPr>
          <a:xfrm>
            <a:off x="5125156" y="1749778"/>
            <a:ext cx="4165600" cy="643466"/>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i="1" dirty="0">
                <a:solidFill>
                  <a:schemeClr val="tx1"/>
                </a:solidFill>
                <a:latin typeface="Consolas" panose="020B0609020204030204" pitchFamily="49" charset="0"/>
              </a:rPr>
              <a:t>316910296319</a:t>
            </a:r>
            <a:endParaRPr lang="en-IN" sz="2000" b="1" i="1" dirty="0">
              <a:solidFill>
                <a:schemeClr val="tx1"/>
              </a:solidFill>
              <a:latin typeface="Consolas" panose="020B0609020204030204" pitchFamily="49" charset="0"/>
            </a:endParaRPr>
          </a:p>
        </p:txBody>
      </p:sp>
      <p:sp>
        <p:nvSpPr>
          <p:cNvPr id="13" name="Rectangle: Rounded Corners 12">
            <a:extLst>
              <a:ext uri="{FF2B5EF4-FFF2-40B4-BE49-F238E27FC236}">
                <a16:creationId xmlns:a16="http://schemas.microsoft.com/office/drawing/2014/main" id="{E8E540D8-4253-4CA4-9E4E-1B320C5D14F4}"/>
              </a:ext>
            </a:extLst>
          </p:cNvPr>
          <p:cNvSpPr/>
          <p:nvPr/>
        </p:nvSpPr>
        <p:spPr>
          <a:xfrm>
            <a:off x="5125156" y="2994821"/>
            <a:ext cx="4165600" cy="643466"/>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i="1" dirty="0">
                <a:solidFill>
                  <a:schemeClr val="tx1"/>
                </a:solidFill>
                <a:latin typeface="Consolas" panose="020B0609020204030204" pitchFamily="49" charset="0"/>
              </a:rPr>
              <a:t>4419816964</a:t>
            </a:r>
            <a:endParaRPr lang="en-IN" sz="2000" b="1" i="1" dirty="0">
              <a:solidFill>
                <a:schemeClr val="tx1"/>
              </a:solidFill>
              <a:latin typeface="Consolas" panose="020B0609020204030204" pitchFamily="49" charset="0"/>
            </a:endParaRPr>
          </a:p>
        </p:txBody>
      </p:sp>
      <p:sp>
        <p:nvSpPr>
          <p:cNvPr id="14" name="Rectangle: Rounded Corners 13">
            <a:extLst>
              <a:ext uri="{FF2B5EF4-FFF2-40B4-BE49-F238E27FC236}">
                <a16:creationId xmlns:a16="http://schemas.microsoft.com/office/drawing/2014/main" id="{7CAB8531-6BD3-491E-92D7-0EAB91581258}"/>
              </a:ext>
            </a:extLst>
          </p:cNvPr>
          <p:cNvSpPr/>
          <p:nvPr/>
        </p:nvSpPr>
        <p:spPr>
          <a:xfrm>
            <a:off x="5125156" y="4327658"/>
            <a:ext cx="4165600" cy="643466"/>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i="1" dirty="0">
                <a:solidFill>
                  <a:schemeClr val="tx1"/>
                </a:solidFill>
                <a:latin typeface="Consolas" panose="020B0609020204030204" pitchFamily="49" charset="0"/>
              </a:rPr>
              <a:t>1.39%</a:t>
            </a:r>
            <a:endParaRPr lang="en-IN" sz="2000" b="1" i="1"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AB61E31-62B4-4899-9E3F-B3CE109CAB0A}"/>
              </a:ext>
            </a:extLst>
          </p:cNvPr>
          <p:cNvSpPr txBox="1"/>
          <p:nvPr/>
        </p:nvSpPr>
        <p:spPr>
          <a:xfrm>
            <a:off x="1992486" y="1840678"/>
            <a:ext cx="293511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Confirmed cases</a:t>
            </a:r>
            <a:endParaRPr lang="en-IN" sz="2400" b="1" dirty="0"/>
          </a:p>
        </p:txBody>
      </p:sp>
      <p:sp>
        <p:nvSpPr>
          <p:cNvPr id="16" name="TextBox 15">
            <a:extLst>
              <a:ext uri="{FF2B5EF4-FFF2-40B4-BE49-F238E27FC236}">
                <a16:creationId xmlns:a16="http://schemas.microsoft.com/office/drawing/2014/main" id="{5800762B-3478-4A69-9702-8664CA2AFB11}"/>
              </a:ext>
            </a:extLst>
          </p:cNvPr>
          <p:cNvSpPr txBox="1"/>
          <p:nvPr/>
        </p:nvSpPr>
        <p:spPr>
          <a:xfrm>
            <a:off x="1992487" y="3085721"/>
            <a:ext cx="293511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Death cases</a:t>
            </a:r>
            <a:endParaRPr lang="en-IN" sz="2400" b="1" dirty="0"/>
          </a:p>
        </p:txBody>
      </p:sp>
      <p:sp>
        <p:nvSpPr>
          <p:cNvPr id="17" name="TextBox 16">
            <a:extLst>
              <a:ext uri="{FF2B5EF4-FFF2-40B4-BE49-F238E27FC236}">
                <a16:creationId xmlns:a16="http://schemas.microsoft.com/office/drawing/2014/main" id="{0226C952-6BE8-4ECC-ADED-E65AE03ED266}"/>
              </a:ext>
            </a:extLst>
          </p:cNvPr>
          <p:cNvSpPr txBox="1"/>
          <p:nvPr/>
        </p:nvSpPr>
        <p:spPr>
          <a:xfrm>
            <a:off x="1992488" y="4418559"/>
            <a:ext cx="293511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Death Rate</a:t>
            </a:r>
            <a:endParaRPr lang="en-IN" sz="2400" b="1" dirty="0"/>
          </a:p>
        </p:txBody>
      </p:sp>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Top 5 countries with highest prevalence of covid-19</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2" name="Content Placeholder 11">
            <a:extLst>
              <a:ext uri="{FF2B5EF4-FFF2-40B4-BE49-F238E27FC236}">
                <a16:creationId xmlns:a16="http://schemas.microsoft.com/office/drawing/2014/main" id="{95F50D3E-26C6-4BB8-844F-38811196E8C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6532" y="1691640"/>
            <a:ext cx="10515600" cy="2986608"/>
          </a:xfrm>
        </p:spPr>
      </p:pic>
      <p:sp>
        <p:nvSpPr>
          <p:cNvPr id="13" name="TextBox 12">
            <a:extLst>
              <a:ext uri="{FF2B5EF4-FFF2-40B4-BE49-F238E27FC236}">
                <a16:creationId xmlns:a16="http://schemas.microsoft.com/office/drawing/2014/main" id="{FF064EE7-5B79-45B3-AEBA-0EF5C907B396}"/>
              </a:ext>
            </a:extLst>
          </p:cNvPr>
          <p:cNvSpPr txBox="1"/>
          <p:nvPr/>
        </p:nvSpPr>
        <p:spPr>
          <a:xfrm>
            <a:off x="5192889" y="4290776"/>
            <a:ext cx="6688667" cy="1200329"/>
          </a:xfrm>
          <a:prstGeom prst="rect">
            <a:avLst/>
          </a:prstGeom>
          <a:noFill/>
        </p:spPr>
        <p:txBody>
          <a:bodyPr wrap="square" rtlCol="0">
            <a:spAutoFit/>
          </a:bodyPr>
          <a:lstStyle/>
          <a:p>
            <a:r>
              <a:rPr lang="en-US" b="0" i="0" dirty="0">
                <a:effectLst/>
                <a:latin typeface="Söhne"/>
              </a:rPr>
              <a:t>These countries have been among the most affected by the COVID-19 pandemic, facing challenges in controlling the spread of the virus, mitigating its impact on healthcare systems, and managing socio-economic consequences.</a:t>
            </a:r>
            <a:endParaRPr lang="en-IN"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Top 5 countries with lowest prevalence of covid-19</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Box 12">
            <a:extLst>
              <a:ext uri="{FF2B5EF4-FFF2-40B4-BE49-F238E27FC236}">
                <a16:creationId xmlns:a16="http://schemas.microsoft.com/office/drawing/2014/main" id="{FF064EE7-5B79-45B3-AEBA-0EF5C907B396}"/>
              </a:ext>
            </a:extLst>
          </p:cNvPr>
          <p:cNvSpPr txBox="1"/>
          <p:nvPr/>
        </p:nvSpPr>
        <p:spPr>
          <a:xfrm>
            <a:off x="2878667" y="4416327"/>
            <a:ext cx="6688667" cy="1200329"/>
          </a:xfrm>
          <a:prstGeom prst="rect">
            <a:avLst/>
          </a:prstGeom>
          <a:noFill/>
        </p:spPr>
        <p:txBody>
          <a:bodyPr wrap="square" rtlCol="0">
            <a:spAutoFit/>
          </a:bodyPr>
          <a:lstStyle/>
          <a:p>
            <a:r>
              <a:rPr lang="en-US" b="0" i="0" dirty="0">
                <a:effectLst/>
                <a:latin typeface="Söhne"/>
              </a:rPr>
              <a:t>Countries with lower prevalence rates often have governments that have implemented proactive measures such as early lockdowns, strict border controls, comprehensive testing and contact tracing strategies, and effective public health communication campaigns.</a:t>
            </a:r>
            <a:endParaRPr lang="en-IN" dirty="0"/>
          </a:p>
        </p:txBody>
      </p:sp>
      <p:pic>
        <p:nvPicPr>
          <p:cNvPr id="7" name="Content Placeholder 6">
            <a:extLst>
              <a:ext uri="{FF2B5EF4-FFF2-40B4-BE49-F238E27FC236}">
                <a16:creationId xmlns:a16="http://schemas.microsoft.com/office/drawing/2014/main" id="{4F9DAD37-26BF-4CD4-9DE1-90D0EDF9674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329146" y="1478844"/>
            <a:ext cx="9533707" cy="2647399"/>
          </a:xfrm>
        </p:spPr>
      </p:pic>
    </p:spTree>
    <p:extLst>
      <p:ext uri="{BB962C8B-B14F-4D97-AF65-F5344CB8AC3E}">
        <p14:creationId xmlns:p14="http://schemas.microsoft.com/office/powerpoint/2010/main" val="177591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Yearly confirmed cases of covid-19 since 2020</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Box 12">
            <a:extLst>
              <a:ext uri="{FF2B5EF4-FFF2-40B4-BE49-F238E27FC236}">
                <a16:creationId xmlns:a16="http://schemas.microsoft.com/office/drawing/2014/main" id="{FF064EE7-5B79-45B3-AEBA-0EF5C907B396}"/>
              </a:ext>
            </a:extLst>
          </p:cNvPr>
          <p:cNvSpPr txBox="1"/>
          <p:nvPr/>
        </p:nvSpPr>
        <p:spPr>
          <a:xfrm>
            <a:off x="2878667" y="4736709"/>
            <a:ext cx="6688667" cy="646331"/>
          </a:xfrm>
          <a:prstGeom prst="rect">
            <a:avLst/>
          </a:prstGeom>
          <a:noFill/>
        </p:spPr>
        <p:txBody>
          <a:bodyPr wrap="square" rtlCol="0">
            <a:spAutoFit/>
          </a:bodyPr>
          <a:lstStyle/>
          <a:p>
            <a:r>
              <a:rPr lang="en-US" dirty="0"/>
              <a:t>These years, the COVID-19 pandemic has had profound social, economic, and health impacts worldwide.</a:t>
            </a:r>
            <a:endParaRPr lang="en-IN" dirty="0"/>
          </a:p>
        </p:txBody>
      </p:sp>
      <p:pic>
        <p:nvPicPr>
          <p:cNvPr id="8" name="Content Placeholder 7">
            <a:extLst>
              <a:ext uri="{FF2B5EF4-FFF2-40B4-BE49-F238E27FC236}">
                <a16:creationId xmlns:a16="http://schemas.microsoft.com/office/drawing/2014/main" id="{98274A81-C9DF-4CDD-B949-D51AFE82347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693334" y="1474960"/>
            <a:ext cx="8092722" cy="2521307"/>
          </a:xfrm>
        </p:spPr>
      </p:pic>
    </p:spTree>
    <p:extLst>
      <p:ext uri="{BB962C8B-B14F-4D97-AF65-F5344CB8AC3E}">
        <p14:creationId xmlns:p14="http://schemas.microsoft.com/office/powerpoint/2010/main" val="153728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109200"/>
          </a:xfrm>
          <a:noFill/>
        </p:spPr>
        <p:txBody>
          <a:bodyPr anchor="ctr"/>
          <a:lstStyle/>
          <a:p>
            <a:r>
              <a:rPr lang="en-US" dirty="0"/>
              <a:t>monthly confirmed cases of covid-19</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Box 12">
            <a:extLst>
              <a:ext uri="{FF2B5EF4-FFF2-40B4-BE49-F238E27FC236}">
                <a16:creationId xmlns:a16="http://schemas.microsoft.com/office/drawing/2014/main" id="{FF064EE7-5B79-45B3-AEBA-0EF5C907B396}"/>
              </a:ext>
            </a:extLst>
          </p:cNvPr>
          <p:cNvSpPr txBox="1"/>
          <p:nvPr/>
        </p:nvSpPr>
        <p:spPr>
          <a:xfrm>
            <a:off x="1727201" y="4736709"/>
            <a:ext cx="8396742" cy="1200329"/>
          </a:xfrm>
          <a:prstGeom prst="rect">
            <a:avLst/>
          </a:prstGeom>
          <a:noFill/>
        </p:spPr>
        <p:txBody>
          <a:bodyPr wrap="square" rtlCol="0">
            <a:spAutoFit/>
          </a:bodyPr>
          <a:lstStyle/>
          <a:p>
            <a:r>
              <a:rPr lang="en-US" dirty="0">
                <a:latin typeface="Söhne"/>
              </a:rPr>
              <a:t>A</a:t>
            </a:r>
            <a:r>
              <a:rPr lang="en-US" b="0" i="0" dirty="0">
                <a:effectLst/>
                <a:latin typeface="Söhne"/>
              </a:rPr>
              <a:t>nalyzing confirmed COVID-19 cases by month over the period from 2020 to 2023 can provide valuable insights into the dynamics of the pandemic, the effectiveness of response efforts, and the challenges faced by different regions in controlling the spread of the virus.</a:t>
            </a:r>
            <a:endParaRPr lang="en-IN" dirty="0"/>
          </a:p>
        </p:txBody>
      </p:sp>
      <p:pic>
        <p:nvPicPr>
          <p:cNvPr id="7" name="Content Placeholder 6">
            <a:extLst>
              <a:ext uri="{FF2B5EF4-FFF2-40B4-BE49-F238E27FC236}">
                <a16:creationId xmlns:a16="http://schemas.microsoft.com/office/drawing/2014/main" id="{0C161FC1-5852-4518-82A9-03D042A325E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727201" y="1558706"/>
            <a:ext cx="8396742" cy="2717542"/>
          </a:xfrm>
        </p:spPr>
      </p:pic>
    </p:spTree>
    <p:extLst>
      <p:ext uri="{BB962C8B-B14F-4D97-AF65-F5344CB8AC3E}">
        <p14:creationId xmlns:p14="http://schemas.microsoft.com/office/powerpoint/2010/main" val="3442014702"/>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143</TotalTime>
  <Words>404</Words>
  <Application>Microsoft Office PowerPoint</Application>
  <PresentationFormat>Widescreen</PresentationFormat>
  <Paragraphs>55</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Calibri</vt:lpstr>
      <vt:lpstr>Calibri Light</vt:lpstr>
      <vt:lpstr>Candara</vt:lpstr>
      <vt:lpstr>Consolas</vt:lpstr>
      <vt:lpstr>Söhne</vt:lpstr>
      <vt:lpstr>Wingdings</vt:lpstr>
      <vt:lpstr>Custom</vt:lpstr>
      <vt:lpstr>COVID-19 analysis deshboard</vt:lpstr>
      <vt:lpstr>Table of contents [presentation outline]</vt:lpstr>
      <vt:lpstr>Project recap</vt:lpstr>
      <vt:lpstr>process</vt:lpstr>
      <vt:lpstr>insights</vt:lpstr>
      <vt:lpstr>Top 5 countries with highest prevalence of covid-19</vt:lpstr>
      <vt:lpstr>Top 5 countries with lowest prevalence of covid-19</vt:lpstr>
      <vt:lpstr>Yearly confirmed cases of covid-19 since 2020</vt:lpstr>
      <vt:lpstr>monthly confirmed cases of covid-19</vt:lpstr>
      <vt:lpstr>summary</vt:lpstr>
      <vt:lpstr>deshboard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analysis deshboard</dc:title>
  <dc:creator>Dhanpal Prajapat</dc:creator>
  <cp:lastModifiedBy>Ravi Choudhary</cp:lastModifiedBy>
  <cp:revision>15</cp:revision>
  <dcterms:created xsi:type="dcterms:W3CDTF">2024-04-11T11:54:22Z</dcterms:created>
  <dcterms:modified xsi:type="dcterms:W3CDTF">2024-05-06T06:25:31Z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